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5"/>
  </p:notesMasterIdLst>
  <p:sldIdLst>
    <p:sldId id="256" r:id="rId5"/>
    <p:sldId id="258" r:id="rId6"/>
    <p:sldId id="259" r:id="rId7"/>
    <p:sldId id="260" r:id="rId8"/>
    <p:sldId id="265" r:id="rId9"/>
    <p:sldId id="261" r:id="rId10"/>
    <p:sldId id="267" r:id="rId11"/>
    <p:sldId id="263" r:id="rId12"/>
    <p:sldId id="269" r:id="rId13"/>
    <p:sldId id="282" r:id="rId14"/>
    <p:sldId id="285" r:id="rId15"/>
    <p:sldId id="299" r:id="rId16"/>
    <p:sldId id="304" r:id="rId17"/>
    <p:sldId id="307" r:id="rId18"/>
    <p:sldId id="309" r:id="rId19"/>
    <p:sldId id="310" r:id="rId20"/>
    <p:sldId id="311" r:id="rId21"/>
    <p:sldId id="287" r:id="rId22"/>
    <p:sldId id="288" r:id="rId23"/>
    <p:sldId id="289" r:id="rId24"/>
    <p:sldId id="290" r:id="rId25"/>
    <p:sldId id="274" r:id="rId26"/>
    <p:sldId id="270" r:id="rId27"/>
    <p:sldId id="272" r:id="rId28"/>
    <p:sldId id="312" r:id="rId29"/>
    <p:sldId id="303" r:id="rId30"/>
    <p:sldId id="276" r:id="rId31"/>
    <p:sldId id="277" r:id="rId32"/>
    <p:sldId id="305" r:id="rId33"/>
    <p:sldId id="306" r:id="rId34"/>
    <p:sldId id="279" r:id="rId35"/>
    <p:sldId id="281" r:id="rId36"/>
    <p:sldId id="314" r:id="rId37"/>
    <p:sldId id="313" r:id="rId38"/>
    <p:sldId id="315" r:id="rId39"/>
    <p:sldId id="316" r:id="rId40"/>
    <p:sldId id="354" r:id="rId41"/>
    <p:sldId id="351" r:id="rId42"/>
    <p:sldId id="352" r:id="rId43"/>
    <p:sldId id="35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293" autoAdjust="0"/>
  </p:normalViewPr>
  <p:slideViewPr>
    <p:cSldViewPr snapToGrid="0">
      <p:cViewPr varScale="1">
        <p:scale>
          <a:sx n="85" d="100"/>
          <a:sy n="85" d="100"/>
        </p:scale>
        <p:origin x="1013"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EB7BC-E7B7-4575-9112-6E1F8FFB069E}" type="datetimeFigureOut">
              <a:rPr lang="en-US" smtClean="0"/>
              <a:t>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563E5-3F3B-4F78-9C71-DC2608869805}" type="slidenum">
              <a:rPr lang="en-US" smtClean="0"/>
              <a:t>‹#›</a:t>
            </a:fld>
            <a:endParaRPr lang="en-US" dirty="0"/>
          </a:p>
        </p:txBody>
      </p:sp>
    </p:spTree>
    <p:extLst>
      <p:ext uri="{BB962C8B-B14F-4D97-AF65-F5344CB8AC3E}">
        <p14:creationId xmlns:p14="http://schemas.microsoft.com/office/powerpoint/2010/main" val="3303684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D563E5-3F3B-4F78-9C71-DC2608869805}" type="slidenum">
              <a:rPr lang="en-US" smtClean="0"/>
              <a:t>5</a:t>
            </a:fld>
            <a:endParaRPr lang="en-US" dirty="0"/>
          </a:p>
        </p:txBody>
      </p:sp>
    </p:spTree>
    <p:extLst>
      <p:ext uri="{BB962C8B-B14F-4D97-AF65-F5344CB8AC3E}">
        <p14:creationId xmlns:p14="http://schemas.microsoft.com/office/powerpoint/2010/main" val="150151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244793A9-7C6C-4D08-92F6-F1F92C238736}" type="datetime1">
              <a:rPr lang="en-US" smtClean="0"/>
              <a:t>1/8/2024</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72F62-41D9-41B4-A742-F07D327A573D}" type="datetime1">
              <a:rPr lang="en-US" smtClean="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EF911B4-2B8A-4B9C-8112-6F5C986D46F7}" type="datetime1">
              <a:rPr lang="en-US" smtClean="0"/>
              <a:t>1/8/2024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82438-B4B8-4A3B-81C9-F825F3AAC376}" type="datetime1">
              <a:rPr lang="en-US" smtClean="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0E4997B-1FE4-47A8-9028-DEF54467F1A4}" type="datetime1">
              <a:rPr lang="en-US" smtClean="0"/>
              <a:t>1/8/2024</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33E2A4-FC2B-4C62-99D1-22A122804089}" type="datetime1">
              <a:rPr lang="en-US" smtClean="0"/>
              <a:t>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178FDE-D23B-4B1F-9C84-7727D2CE25D7}" type="datetime1">
              <a:rPr lang="en-US" smtClean="0"/>
              <a:t>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E6DC1-AD37-4838-9FEB-59E5E9793810}" type="datetime1">
              <a:rPr lang="en-US" smtClean="0"/>
              <a:t>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D4326B5-3923-4825-B39D-26824402D2D6}" type="datetime1">
              <a:rPr lang="en-US" smtClean="0"/>
              <a:t>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F77A073-F441-4A2C-AEED-DA5AB371EE5F}" type="datetime1">
              <a:rPr lang="en-US" smtClean="0"/>
              <a:t>1/8/2024</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59920AA-4634-43CD-9C1A-EA35C3EB9627}" type="datetime1">
              <a:rPr lang="en-US" smtClean="0"/>
              <a:t>1/8/2024</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5D330AF-CDB6-4B06-9433-B8653C157AA0}" type="datetime1">
              <a:rPr lang="en-US" smtClean="0"/>
              <a:t>1/8/2024</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54"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55"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56"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grpSp>
        <p:nvGrpSpPr>
          <p:cNvPr id="58" name="Group 57">
            <a:extLst>
              <a:ext uri="{FF2B5EF4-FFF2-40B4-BE49-F238E27FC236}">
                <a16:creationId xmlns:a16="http://schemas.microsoft.com/office/drawing/2014/main" id="{AD746CED-0567-4DF8-AB5A-955539059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52688" y="1262063"/>
            <a:ext cx="7286625" cy="4333875"/>
            <a:chOff x="2452688" y="1262063"/>
            <a:chExt cx="7286625" cy="4333875"/>
          </a:xfrm>
        </p:grpSpPr>
        <p:sp useBgFill="1">
          <p:nvSpPr>
            <p:cNvPr id="59" name="Freeform 159">
              <a:extLst>
                <a:ext uri="{FF2B5EF4-FFF2-40B4-BE49-F238E27FC236}">
                  <a16:creationId xmlns:a16="http://schemas.microsoft.com/office/drawing/2014/main" id="{ADA5E076-A7C5-4275-A6C5-D0949C89B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ln w="0">
              <a:noFill/>
              <a:prstDash val="solid"/>
              <a:round/>
              <a:headEnd/>
              <a:tailEnd/>
            </a:ln>
          </p:spPr>
        </p:sp>
        <p:sp>
          <p:nvSpPr>
            <p:cNvPr id="60" name="Freeform 164">
              <a:extLst>
                <a:ext uri="{FF2B5EF4-FFF2-40B4-BE49-F238E27FC236}">
                  <a16:creationId xmlns:a16="http://schemas.microsoft.com/office/drawing/2014/main" id="{8DA0B687-0059-4D26-A341-3533C07D8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tx2">
                <a:lumMod val="75000"/>
                <a:lumOff val="25000"/>
              </a:schemeClr>
            </a:solidFill>
            <a:ln w="0">
              <a:noFill/>
              <a:prstDash val="solid"/>
              <a:round/>
              <a:headEnd/>
              <a:tailEnd/>
            </a:ln>
          </p:spPr>
        </p:sp>
        <p:cxnSp>
          <p:nvCxnSpPr>
            <p:cNvPr id="61" name="Straight Connector 60">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410200" y="3862794"/>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65AC2A1-33AB-498F-9481-456EE428A8BA}"/>
              </a:ext>
            </a:extLst>
          </p:cNvPr>
          <p:cNvSpPr>
            <a:spLocks noGrp="1"/>
          </p:cNvSpPr>
          <p:nvPr>
            <p:ph type="ctrTitle"/>
          </p:nvPr>
        </p:nvSpPr>
        <p:spPr>
          <a:xfrm>
            <a:off x="3162301" y="1830579"/>
            <a:ext cx="5860821" cy="1829015"/>
          </a:xfrm>
        </p:spPr>
        <p:txBody>
          <a:bodyPr anchor="ctr">
            <a:normAutofit/>
          </a:bodyPr>
          <a:lstStyle/>
          <a:p>
            <a:pPr algn="ctr"/>
            <a:r>
              <a:rPr lang="en-US" sz="6000" dirty="0">
                <a:solidFill>
                  <a:schemeClr val="tx2">
                    <a:lumMod val="75000"/>
                    <a:lumOff val="25000"/>
                  </a:schemeClr>
                </a:solidFill>
              </a:rPr>
              <a:t>Hotel Rating</a:t>
            </a:r>
          </a:p>
        </p:txBody>
      </p:sp>
    </p:spTree>
    <p:extLst>
      <p:ext uri="{BB962C8B-B14F-4D97-AF65-F5344CB8AC3E}">
        <p14:creationId xmlns:p14="http://schemas.microsoft.com/office/powerpoint/2010/main" val="10743605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A46AB3-068A-4543-8A53-27C330C57F31}"/>
              </a:ext>
            </a:extLst>
          </p:cNvPr>
          <p:cNvPicPr>
            <a:picLocks noChangeAspect="1"/>
          </p:cNvPicPr>
          <p:nvPr/>
        </p:nvPicPr>
        <p:blipFill rotWithShape="1">
          <a:blip r:embed="rId2"/>
          <a:srcRect l="16434" t="26263" r="34265" b="66086"/>
          <a:stretch/>
        </p:blipFill>
        <p:spPr>
          <a:xfrm>
            <a:off x="295836" y="147918"/>
            <a:ext cx="9977718" cy="860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B651D78-307F-4FC9-9034-E3EB628E4E91}"/>
              </a:ext>
            </a:extLst>
          </p:cNvPr>
          <p:cNvPicPr>
            <a:picLocks noChangeAspect="1"/>
          </p:cNvPicPr>
          <p:nvPr/>
        </p:nvPicPr>
        <p:blipFill rotWithShape="1">
          <a:blip r:embed="rId3"/>
          <a:srcRect l="27133" t="27433" r="24227" b="10984"/>
          <a:stretch/>
        </p:blipFill>
        <p:spPr>
          <a:xfrm>
            <a:off x="1922929" y="1425389"/>
            <a:ext cx="10165976" cy="5096436"/>
          </a:xfrm>
          <a:prstGeom prst="rect">
            <a:avLst/>
          </a:prstGeom>
        </p:spPr>
      </p:pic>
    </p:spTree>
    <p:extLst>
      <p:ext uri="{BB962C8B-B14F-4D97-AF65-F5344CB8AC3E}">
        <p14:creationId xmlns:p14="http://schemas.microsoft.com/office/powerpoint/2010/main" val="395750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F377A-DE77-4266-9E51-A52E06C83A18}"/>
              </a:ext>
            </a:extLst>
          </p:cNvPr>
          <p:cNvPicPr>
            <a:picLocks noChangeAspect="1"/>
          </p:cNvPicPr>
          <p:nvPr/>
        </p:nvPicPr>
        <p:blipFill rotWithShape="1">
          <a:blip r:embed="rId2"/>
          <a:srcRect l="24706" t="30186" r="34816" b="19004"/>
          <a:stretch/>
        </p:blipFill>
        <p:spPr>
          <a:xfrm>
            <a:off x="2581835" y="295834"/>
            <a:ext cx="9224683" cy="6078071"/>
          </a:xfrm>
          <a:prstGeom prst="rect">
            <a:avLst/>
          </a:prstGeom>
        </p:spPr>
      </p:pic>
    </p:spTree>
    <p:extLst>
      <p:ext uri="{BB962C8B-B14F-4D97-AF65-F5344CB8AC3E}">
        <p14:creationId xmlns:p14="http://schemas.microsoft.com/office/powerpoint/2010/main" val="369613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C71DFE-DC08-42F1-A82F-8FBBBA0B14B4}"/>
              </a:ext>
            </a:extLst>
          </p:cNvPr>
          <p:cNvPicPr>
            <a:picLocks noChangeAspect="1"/>
          </p:cNvPicPr>
          <p:nvPr/>
        </p:nvPicPr>
        <p:blipFill rotWithShape="1">
          <a:blip r:embed="rId2"/>
          <a:srcRect l="27463" t="19986" r="32721" b="8215"/>
          <a:stretch/>
        </p:blipFill>
        <p:spPr>
          <a:xfrm>
            <a:off x="363071" y="282388"/>
            <a:ext cx="11470341" cy="6010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516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7455B-E882-43B0-AC0A-CC095CA3EC09}"/>
              </a:ext>
            </a:extLst>
          </p:cNvPr>
          <p:cNvPicPr>
            <a:picLocks noChangeAspect="1"/>
          </p:cNvPicPr>
          <p:nvPr/>
        </p:nvPicPr>
        <p:blipFill rotWithShape="1">
          <a:blip r:embed="rId2"/>
          <a:srcRect l="15993" t="25086" r="44412" b="9784"/>
          <a:stretch/>
        </p:blipFill>
        <p:spPr>
          <a:xfrm>
            <a:off x="5553635" y="147918"/>
            <a:ext cx="5836023" cy="4518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03A73D0-B6DC-4B44-A250-354E6A56FF26}"/>
              </a:ext>
            </a:extLst>
          </p:cNvPr>
          <p:cNvPicPr>
            <a:picLocks noChangeAspect="1"/>
          </p:cNvPicPr>
          <p:nvPr/>
        </p:nvPicPr>
        <p:blipFill rotWithShape="1">
          <a:blip r:embed="rId3"/>
          <a:srcRect l="16103" t="45488" r="11434" b="38818"/>
          <a:stretch/>
        </p:blipFill>
        <p:spPr>
          <a:xfrm>
            <a:off x="430306" y="5002306"/>
            <a:ext cx="11241741" cy="170777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5134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F3282-5C91-45B9-9048-35FBB2ECFAC0}"/>
              </a:ext>
            </a:extLst>
          </p:cNvPr>
          <p:cNvPicPr>
            <a:picLocks noChangeAspect="1"/>
          </p:cNvPicPr>
          <p:nvPr/>
        </p:nvPicPr>
        <p:blipFill rotWithShape="1">
          <a:blip r:embed="rId2"/>
          <a:srcRect l="27794" t="22145" r="24007" b="13511"/>
          <a:stretch/>
        </p:blipFill>
        <p:spPr>
          <a:xfrm>
            <a:off x="161365" y="1156447"/>
            <a:ext cx="11860306" cy="5540189"/>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5A255C0F-5595-4D89-93DD-BD6226400E5A}"/>
              </a:ext>
            </a:extLst>
          </p:cNvPr>
          <p:cNvPicPr>
            <a:picLocks noChangeAspect="1"/>
          </p:cNvPicPr>
          <p:nvPr/>
        </p:nvPicPr>
        <p:blipFill rotWithShape="1">
          <a:blip r:embed="rId3"/>
          <a:srcRect l="22280" t="36857" r="34154" b="55885"/>
          <a:stretch/>
        </p:blipFill>
        <p:spPr>
          <a:xfrm>
            <a:off x="1721222" y="201705"/>
            <a:ext cx="9130554" cy="6858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7482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3581F-32C7-440E-8189-6114070562AE}"/>
              </a:ext>
            </a:extLst>
          </p:cNvPr>
          <p:cNvPicPr>
            <a:picLocks noChangeAspect="1"/>
          </p:cNvPicPr>
          <p:nvPr/>
        </p:nvPicPr>
        <p:blipFill rotWithShape="1">
          <a:blip r:embed="rId2"/>
          <a:srcRect l="21508" t="40976" r="21801" b="52747"/>
          <a:stretch/>
        </p:blipFill>
        <p:spPr>
          <a:xfrm>
            <a:off x="2882153" y="174810"/>
            <a:ext cx="7808259" cy="766483"/>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F7DB9CCF-CA61-4232-9A62-8221354C4725}"/>
              </a:ext>
            </a:extLst>
          </p:cNvPr>
          <p:cNvPicPr>
            <a:picLocks noChangeAspect="1"/>
          </p:cNvPicPr>
          <p:nvPr/>
        </p:nvPicPr>
        <p:blipFill rotWithShape="1">
          <a:blip r:embed="rId3"/>
          <a:srcRect l="33635" t="29726" r="29898" b="21931"/>
          <a:stretch/>
        </p:blipFill>
        <p:spPr>
          <a:xfrm>
            <a:off x="389965" y="1290917"/>
            <a:ext cx="11120718" cy="529814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343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6C22ED-85C4-4595-A068-E95ECABBEAFF}"/>
              </a:ext>
            </a:extLst>
          </p:cNvPr>
          <p:cNvPicPr>
            <a:picLocks noChangeAspect="1"/>
          </p:cNvPicPr>
          <p:nvPr/>
        </p:nvPicPr>
        <p:blipFill rotWithShape="1">
          <a:blip r:embed="rId2"/>
          <a:srcRect l="33309" t="40779" r="30515" b="9981"/>
          <a:stretch/>
        </p:blipFill>
        <p:spPr>
          <a:xfrm>
            <a:off x="268941" y="1237130"/>
            <a:ext cx="11725835" cy="543261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CEF21FFA-0F2A-422C-AE33-9FFE5997504F}"/>
              </a:ext>
            </a:extLst>
          </p:cNvPr>
          <p:cNvPicPr>
            <a:picLocks noChangeAspect="1"/>
          </p:cNvPicPr>
          <p:nvPr/>
        </p:nvPicPr>
        <p:blipFill rotWithShape="1">
          <a:blip r:embed="rId3"/>
          <a:srcRect l="20515" t="49999" r="20367" b="43135"/>
          <a:stretch/>
        </p:blipFill>
        <p:spPr>
          <a:xfrm>
            <a:off x="2030505" y="228600"/>
            <a:ext cx="8942295" cy="73958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6175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4D9E9-5464-4121-92FF-E81CE0CD0E3D}"/>
              </a:ext>
            </a:extLst>
          </p:cNvPr>
          <p:cNvPicPr>
            <a:picLocks noChangeAspect="1"/>
          </p:cNvPicPr>
          <p:nvPr/>
        </p:nvPicPr>
        <p:blipFill rotWithShape="1">
          <a:blip r:embed="rId2"/>
          <a:srcRect l="20514" t="33326" r="19927" b="61574"/>
          <a:stretch/>
        </p:blipFill>
        <p:spPr>
          <a:xfrm>
            <a:off x="2918012" y="161365"/>
            <a:ext cx="7261412" cy="658906"/>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05638ADC-BD98-4E01-8DA2-6DE0852D71ED}"/>
              </a:ext>
            </a:extLst>
          </p:cNvPr>
          <p:cNvPicPr>
            <a:picLocks noChangeAspect="1"/>
          </p:cNvPicPr>
          <p:nvPr/>
        </p:nvPicPr>
        <p:blipFill rotWithShape="1">
          <a:blip r:embed="rId3"/>
          <a:srcRect l="27684" t="21359" r="23676" b="13512"/>
          <a:stretch/>
        </p:blipFill>
        <p:spPr>
          <a:xfrm>
            <a:off x="134471" y="1089211"/>
            <a:ext cx="11887199" cy="560742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8267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A1EF6-4AFF-489C-9174-1153B4EAB979}"/>
              </a:ext>
            </a:extLst>
          </p:cNvPr>
          <p:cNvPicPr>
            <a:picLocks noChangeAspect="1"/>
          </p:cNvPicPr>
          <p:nvPr/>
        </p:nvPicPr>
        <p:blipFill rotWithShape="1">
          <a:blip r:embed="rId2"/>
          <a:srcRect l="12243" t="38818" r="68015" b="52943"/>
          <a:stretch/>
        </p:blipFill>
        <p:spPr>
          <a:xfrm>
            <a:off x="2810436" y="0"/>
            <a:ext cx="3065929" cy="1021976"/>
          </a:xfrm>
          <a:prstGeom prst="rect">
            <a:avLst/>
          </a:prstGeom>
          <a:ln>
            <a:noFill/>
          </a:ln>
          <a:effectLst>
            <a:softEdge rad="112500"/>
          </a:effectLst>
        </p:spPr>
      </p:pic>
      <p:pic>
        <p:nvPicPr>
          <p:cNvPr id="5" name="Picture 4">
            <a:extLst>
              <a:ext uri="{FF2B5EF4-FFF2-40B4-BE49-F238E27FC236}">
                <a16:creationId xmlns:a16="http://schemas.microsoft.com/office/drawing/2014/main" id="{3E7CA97D-F01B-4EAE-8C47-9DA0623047E6}"/>
              </a:ext>
            </a:extLst>
          </p:cNvPr>
          <p:cNvPicPr>
            <a:picLocks noChangeAspect="1"/>
          </p:cNvPicPr>
          <p:nvPr/>
        </p:nvPicPr>
        <p:blipFill rotWithShape="1">
          <a:blip r:embed="rId3"/>
          <a:srcRect l="23051" t="21359" r="34926" b="14100"/>
          <a:stretch/>
        </p:blipFill>
        <p:spPr>
          <a:xfrm>
            <a:off x="197226" y="1021976"/>
            <a:ext cx="6508376" cy="5486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F1F35622-010F-4585-BFAA-EA6E7291F528}"/>
              </a:ext>
            </a:extLst>
          </p:cNvPr>
          <p:cNvPicPr>
            <a:picLocks noChangeAspect="1"/>
          </p:cNvPicPr>
          <p:nvPr/>
        </p:nvPicPr>
        <p:blipFill rotWithShape="1">
          <a:blip r:embed="rId4"/>
          <a:srcRect l="23272" t="21947" r="49007" b="38426"/>
          <a:stretch/>
        </p:blipFill>
        <p:spPr>
          <a:xfrm>
            <a:off x="6844553" y="1438836"/>
            <a:ext cx="5150221" cy="39937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48743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4FB44-65A2-4B48-8AEA-42CC76D60D68}"/>
              </a:ext>
            </a:extLst>
          </p:cNvPr>
          <p:cNvPicPr>
            <a:picLocks noChangeAspect="1"/>
          </p:cNvPicPr>
          <p:nvPr/>
        </p:nvPicPr>
        <p:blipFill rotWithShape="1">
          <a:blip r:embed="rId2"/>
          <a:srcRect l="23272" t="25085" r="32169" b="11354"/>
          <a:stretch/>
        </p:blipFill>
        <p:spPr>
          <a:xfrm>
            <a:off x="134469" y="121023"/>
            <a:ext cx="6289753" cy="5526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05B197D7-6608-491E-8202-31BB5B2D4BFA}"/>
              </a:ext>
            </a:extLst>
          </p:cNvPr>
          <p:cNvPicPr>
            <a:picLocks noChangeAspect="1"/>
          </p:cNvPicPr>
          <p:nvPr/>
        </p:nvPicPr>
        <p:blipFill rotWithShape="1">
          <a:blip r:embed="rId3"/>
          <a:srcRect l="23162" t="26828" r="34816" b="14320"/>
          <a:stretch/>
        </p:blipFill>
        <p:spPr>
          <a:xfrm>
            <a:off x="6642846" y="618565"/>
            <a:ext cx="5123329" cy="5298141"/>
          </a:xfrm>
          <a:prstGeom prst="rect">
            <a:avLst/>
          </a:prstGeom>
        </p:spPr>
      </p:pic>
    </p:spTree>
    <p:extLst>
      <p:ext uri="{BB962C8B-B14F-4D97-AF65-F5344CB8AC3E}">
        <p14:creationId xmlns:p14="http://schemas.microsoft.com/office/powerpoint/2010/main" val="381085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3A8A-47FD-4BFE-B43B-5621E62240F9}"/>
              </a:ext>
            </a:extLst>
          </p:cNvPr>
          <p:cNvSpPr>
            <a:spLocks noGrp="1"/>
          </p:cNvSpPr>
          <p:nvPr>
            <p:ph type="title"/>
          </p:nvPr>
        </p:nvSpPr>
        <p:spPr/>
        <p:txBody>
          <a:bodyPr anchor="ctr">
            <a:normAutofit/>
          </a:bodyPr>
          <a:lstStyle/>
          <a:p>
            <a:pPr algn="ctr"/>
            <a:r>
              <a:rPr lang="en-US" sz="3600" dirty="0"/>
              <a:t>Group Members</a:t>
            </a:r>
          </a:p>
        </p:txBody>
      </p:sp>
      <p:sp>
        <p:nvSpPr>
          <p:cNvPr id="7" name="Content Placeholder 6">
            <a:extLst>
              <a:ext uri="{FF2B5EF4-FFF2-40B4-BE49-F238E27FC236}">
                <a16:creationId xmlns:a16="http://schemas.microsoft.com/office/drawing/2014/main" id="{4E7E4070-970D-4EB2-8FB7-DF3CD25B6FF0}"/>
              </a:ext>
            </a:extLst>
          </p:cNvPr>
          <p:cNvSpPr>
            <a:spLocks noGrp="1"/>
          </p:cNvSpPr>
          <p:nvPr>
            <p:ph idx="1"/>
          </p:nvPr>
        </p:nvSpPr>
        <p:spPr/>
        <p:txBody>
          <a:bodyPr/>
          <a:lstStyle/>
          <a:p>
            <a:pPr marL="457200" indent="-457200">
              <a:buFont typeface="+mj-lt"/>
              <a:buAutoNum type="arabicPeriod"/>
            </a:pPr>
            <a:r>
              <a:rPr lang="en-IN" b="1" dirty="0"/>
              <a:t>Deeksha Singh</a:t>
            </a:r>
          </a:p>
          <a:p>
            <a:pPr marL="457200" indent="-457200">
              <a:buFont typeface="+mj-lt"/>
              <a:buAutoNum type="arabicPeriod"/>
            </a:pPr>
            <a:r>
              <a:rPr lang="en-IN" b="1" dirty="0"/>
              <a:t>Tushar </a:t>
            </a:r>
            <a:r>
              <a:rPr lang="en-IN" b="1" dirty="0" err="1"/>
              <a:t>Machhindra</a:t>
            </a:r>
            <a:r>
              <a:rPr lang="en-IN" b="1" dirty="0"/>
              <a:t>  </a:t>
            </a:r>
            <a:r>
              <a:rPr lang="en-IN" b="1" dirty="0" err="1"/>
              <a:t>Kalaskar</a:t>
            </a:r>
            <a:endParaRPr lang="en-IN" b="1" dirty="0"/>
          </a:p>
          <a:p>
            <a:pPr marL="457200" indent="-457200">
              <a:buFont typeface="+mj-lt"/>
              <a:buAutoNum type="arabicPeriod"/>
            </a:pPr>
            <a:r>
              <a:rPr lang="en-IN" b="1" dirty="0"/>
              <a:t>Prashant Anil  </a:t>
            </a:r>
            <a:r>
              <a:rPr lang="en-IN" b="1" dirty="0" err="1"/>
              <a:t>Kumbhar</a:t>
            </a:r>
            <a:endParaRPr lang="en-IN" b="1" dirty="0"/>
          </a:p>
          <a:p>
            <a:pPr marL="457200" indent="-457200">
              <a:buFont typeface="+mj-lt"/>
              <a:buAutoNum type="arabicPeriod"/>
            </a:pPr>
            <a:r>
              <a:rPr lang="en-IN" b="1" dirty="0" err="1"/>
              <a:t>Akhila</a:t>
            </a:r>
            <a:endParaRPr lang="en-IN" b="1" dirty="0"/>
          </a:p>
          <a:p>
            <a:pPr marL="457200" indent="-457200">
              <a:buFont typeface="+mj-lt"/>
              <a:buAutoNum type="arabicPeriod"/>
            </a:pPr>
            <a:r>
              <a:rPr lang="en-IN" b="1" dirty="0" err="1"/>
              <a:t>Litun</a:t>
            </a:r>
            <a:r>
              <a:rPr lang="en-IN" b="1" dirty="0"/>
              <a:t> </a:t>
            </a:r>
            <a:r>
              <a:rPr lang="en-IN" b="1" dirty="0" err="1"/>
              <a:t>Ghadai</a:t>
            </a:r>
            <a:endParaRPr lang="en-IN" b="1" dirty="0"/>
          </a:p>
          <a:p>
            <a:pPr marL="457200" indent="-457200">
              <a:buFont typeface="+mj-lt"/>
              <a:buAutoNum type="arabicPeriod"/>
            </a:pPr>
            <a:r>
              <a:rPr lang="en-IN" b="1" dirty="0" err="1"/>
              <a:t>Pratiksha</a:t>
            </a:r>
            <a:r>
              <a:rPr lang="en-IN" b="1" dirty="0"/>
              <a:t> Dhamale</a:t>
            </a:r>
          </a:p>
        </p:txBody>
      </p:sp>
    </p:spTree>
    <p:extLst>
      <p:ext uri="{BB962C8B-B14F-4D97-AF65-F5344CB8AC3E}">
        <p14:creationId xmlns:p14="http://schemas.microsoft.com/office/powerpoint/2010/main" val="3373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2582F-6475-4BCB-8C24-26586F2599A4}"/>
              </a:ext>
            </a:extLst>
          </p:cNvPr>
          <p:cNvPicPr>
            <a:picLocks noChangeAspect="1"/>
          </p:cNvPicPr>
          <p:nvPr/>
        </p:nvPicPr>
        <p:blipFill rotWithShape="1">
          <a:blip r:embed="rId2"/>
          <a:srcRect l="22831" t="26264" r="36912" b="18219"/>
          <a:stretch/>
        </p:blipFill>
        <p:spPr>
          <a:xfrm>
            <a:off x="161364" y="161365"/>
            <a:ext cx="6562166" cy="55401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BBC98BE-5BC3-42BF-9F4A-EAC53990E08F}"/>
              </a:ext>
            </a:extLst>
          </p:cNvPr>
          <p:cNvPicPr>
            <a:picLocks noChangeAspect="1"/>
          </p:cNvPicPr>
          <p:nvPr/>
        </p:nvPicPr>
        <p:blipFill rotWithShape="1">
          <a:blip r:embed="rId3"/>
          <a:srcRect l="27132" t="21751" r="36691" b="10569"/>
          <a:stretch/>
        </p:blipFill>
        <p:spPr>
          <a:xfrm>
            <a:off x="6911788" y="605118"/>
            <a:ext cx="4948518" cy="5903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726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CE3CF6-EE8A-4F0E-8A52-5E3DB3599E7C}"/>
              </a:ext>
            </a:extLst>
          </p:cNvPr>
          <p:cNvPicPr>
            <a:picLocks noChangeAspect="1"/>
          </p:cNvPicPr>
          <p:nvPr/>
        </p:nvPicPr>
        <p:blipFill rotWithShape="1">
          <a:blip r:embed="rId2"/>
          <a:srcRect l="27684" t="26851" r="35699" b="10569"/>
          <a:stretch/>
        </p:blipFill>
        <p:spPr>
          <a:xfrm>
            <a:off x="134470" y="228600"/>
            <a:ext cx="5257801" cy="62932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F9B4544-29CC-44C2-82BF-0086AD12EC5F}"/>
              </a:ext>
            </a:extLst>
          </p:cNvPr>
          <p:cNvPicPr>
            <a:picLocks noChangeAspect="1"/>
          </p:cNvPicPr>
          <p:nvPr/>
        </p:nvPicPr>
        <p:blipFill rotWithShape="1">
          <a:blip r:embed="rId3"/>
          <a:srcRect l="27574" t="26067" r="23014" b="37249"/>
          <a:stretch/>
        </p:blipFill>
        <p:spPr>
          <a:xfrm>
            <a:off x="5580529" y="645459"/>
            <a:ext cx="6477001" cy="571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6281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0C1B-50D0-46B5-BFA9-DD05EACE5B92}"/>
              </a:ext>
            </a:extLst>
          </p:cNvPr>
          <p:cNvSpPr>
            <a:spLocks noGrp="1"/>
          </p:cNvSpPr>
          <p:nvPr>
            <p:ph type="title"/>
          </p:nvPr>
        </p:nvSpPr>
        <p:spPr>
          <a:xfrm>
            <a:off x="900953" y="232169"/>
            <a:ext cx="10870553" cy="776361"/>
          </a:xfrm>
        </p:spPr>
        <p:txBody>
          <a:bodyPr>
            <a:normAutofit/>
          </a:bodyPr>
          <a:lstStyle/>
          <a:p>
            <a:r>
              <a:rPr lang="en-IN" sz="3600" b="1" dirty="0"/>
              <a:t>Total Words by Rating</a:t>
            </a:r>
          </a:p>
        </p:txBody>
      </p:sp>
      <p:pic>
        <p:nvPicPr>
          <p:cNvPr id="5" name="Picture 4">
            <a:extLst>
              <a:ext uri="{FF2B5EF4-FFF2-40B4-BE49-F238E27FC236}">
                <a16:creationId xmlns:a16="http://schemas.microsoft.com/office/drawing/2014/main" id="{3FF127D5-4CB1-44B5-8F8B-D22E61C18689}"/>
              </a:ext>
            </a:extLst>
          </p:cNvPr>
          <p:cNvPicPr>
            <a:picLocks noChangeAspect="1"/>
          </p:cNvPicPr>
          <p:nvPr/>
        </p:nvPicPr>
        <p:blipFill rotWithShape="1">
          <a:blip r:embed="rId2"/>
          <a:srcRect l="27132" t="27244" r="41765" b="48038"/>
          <a:stretch/>
        </p:blipFill>
        <p:spPr>
          <a:xfrm>
            <a:off x="1788458" y="1694329"/>
            <a:ext cx="9983047" cy="48274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443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83CF-5614-4DFF-9828-6D81FC16EA95}"/>
              </a:ext>
            </a:extLst>
          </p:cNvPr>
          <p:cNvSpPr>
            <a:spLocks noGrp="1"/>
          </p:cNvSpPr>
          <p:nvPr>
            <p:ph type="title"/>
          </p:nvPr>
        </p:nvSpPr>
        <p:spPr/>
        <p:txBody>
          <a:bodyPr/>
          <a:lstStyle/>
          <a:p>
            <a:r>
              <a:rPr lang="en-IN" b="1" dirty="0"/>
              <a:t>Sentiment Analysis</a:t>
            </a:r>
            <a:br>
              <a:rPr lang="en-IN" b="1" dirty="0"/>
            </a:br>
            <a:endParaRPr lang="en-IN" dirty="0"/>
          </a:p>
        </p:txBody>
      </p:sp>
      <p:sp>
        <p:nvSpPr>
          <p:cNvPr id="3" name="Content Placeholder 2">
            <a:extLst>
              <a:ext uri="{FF2B5EF4-FFF2-40B4-BE49-F238E27FC236}">
                <a16:creationId xmlns:a16="http://schemas.microsoft.com/office/drawing/2014/main" id="{62F5384F-6F8D-4BAD-904B-4D62A5E163EA}"/>
              </a:ext>
            </a:extLst>
          </p:cNvPr>
          <p:cNvSpPr>
            <a:spLocks noGrp="1"/>
          </p:cNvSpPr>
          <p:nvPr>
            <p:ph idx="1"/>
          </p:nvPr>
        </p:nvSpPr>
        <p:spPr/>
        <p:txBody>
          <a:bodyPr/>
          <a:lstStyle/>
          <a:p>
            <a:r>
              <a:rPr lang="en-US" dirty="0"/>
              <a:t>Sentiment analysis is the process of analyzing digital text to determine if the emotional tone of the message is positive, negative, or neutral.</a:t>
            </a:r>
            <a:endParaRPr lang="en-IN" dirty="0"/>
          </a:p>
        </p:txBody>
      </p:sp>
    </p:spTree>
    <p:extLst>
      <p:ext uri="{BB962C8B-B14F-4D97-AF65-F5344CB8AC3E}">
        <p14:creationId xmlns:p14="http://schemas.microsoft.com/office/powerpoint/2010/main" val="207315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A2FE-4A91-43E0-BB39-CD19904AB6BE}"/>
              </a:ext>
            </a:extLst>
          </p:cNvPr>
          <p:cNvSpPr>
            <a:spLocks noGrp="1"/>
          </p:cNvSpPr>
          <p:nvPr>
            <p:ph type="title"/>
          </p:nvPr>
        </p:nvSpPr>
        <p:spPr>
          <a:xfrm>
            <a:off x="2395818" y="73045"/>
            <a:ext cx="8770571" cy="990600"/>
          </a:xfrm>
        </p:spPr>
        <p:txBody>
          <a:bodyPr>
            <a:normAutofit fontScale="90000"/>
          </a:bodyPr>
          <a:lstStyle/>
          <a:p>
            <a:r>
              <a:rPr lang="en-IN" b="1" dirty="0"/>
              <a:t>Using Text Blob</a:t>
            </a:r>
            <a:br>
              <a:rPr lang="en-IN" b="1" dirty="0"/>
            </a:br>
            <a:endParaRPr lang="en-IN" dirty="0"/>
          </a:p>
        </p:txBody>
      </p:sp>
      <p:sp>
        <p:nvSpPr>
          <p:cNvPr id="3" name="Content Placeholder 2">
            <a:extLst>
              <a:ext uri="{FF2B5EF4-FFF2-40B4-BE49-F238E27FC236}">
                <a16:creationId xmlns:a16="http://schemas.microsoft.com/office/drawing/2014/main" id="{5F45B6D2-4595-4FBD-899D-8DFE896D3C26}"/>
              </a:ext>
            </a:extLst>
          </p:cNvPr>
          <p:cNvSpPr>
            <a:spLocks noGrp="1"/>
          </p:cNvSpPr>
          <p:nvPr>
            <p:ph idx="1"/>
          </p:nvPr>
        </p:nvSpPr>
        <p:spPr>
          <a:xfrm>
            <a:off x="3421429" y="851647"/>
            <a:ext cx="8770571" cy="990600"/>
          </a:xfrm>
        </p:spPr>
        <p:txBody>
          <a:bodyPr>
            <a:normAutofit fontScale="92500" lnSpcReduction="10000"/>
          </a:bodyPr>
          <a:lstStyle/>
          <a:p>
            <a:r>
              <a:rPr lang="en-US" dirty="0"/>
              <a:t>Text Blob is a Python library for Natural Language Processing. Using Text Blob for sentiment analysis is quite simple. It takes text as an input and can return polarity and subjectivity as outputs.</a:t>
            </a:r>
            <a:endParaRPr lang="en-IN" dirty="0"/>
          </a:p>
        </p:txBody>
      </p:sp>
      <p:pic>
        <p:nvPicPr>
          <p:cNvPr id="5" name="Picture 4">
            <a:extLst>
              <a:ext uri="{FF2B5EF4-FFF2-40B4-BE49-F238E27FC236}">
                <a16:creationId xmlns:a16="http://schemas.microsoft.com/office/drawing/2014/main" id="{BBAF1119-E657-4A49-B552-3186C0A38CDF}"/>
              </a:ext>
            </a:extLst>
          </p:cNvPr>
          <p:cNvPicPr>
            <a:picLocks noChangeAspect="1"/>
          </p:cNvPicPr>
          <p:nvPr/>
        </p:nvPicPr>
        <p:blipFill rotWithShape="1">
          <a:blip r:embed="rId2"/>
          <a:srcRect l="16323" t="24498" r="45404" b="30382"/>
          <a:stretch/>
        </p:blipFill>
        <p:spPr>
          <a:xfrm>
            <a:off x="3186955" y="2353234"/>
            <a:ext cx="6508374" cy="43418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55035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6CC9E-5B0C-4E2E-9728-5153626868BB}"/>
              </a:ext>
            </a:extLst>
          </p:cNvPr>
          <p:cNvPicPr>
            <a:picLocks noChangeAspect="1"/>
          </p:cNvPicPr>
          <p:nvPr/>
        </p:nvPicPr>
        <p:blipFill rotWithShape="1">
          <a:blip r:embed="rId2"/>
          <a:srcRect l="16434" t="33718" r="9778" b="16258"/>
          <a:stretch/>
        </p:blipFill>
        <p:spPr>
          <a:xfrm>
            <a:off x="295835" y="268942"/>
            <a:ext cx="10905565" cy="42627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4C5C6749-8D70-404D-9732-DE5BE37F1BA0}"/>
              </a:ext>
            </a:extLst>
          </p:cNvPr>
          <p:cNvPicPr>
            <a:picLocks noChangeAspect="1"/>
          </p:cNvPicPr>
          <p:nvPr/>
        </p:nvPicPr>
        <p:blipFill rotWithShape="1">
          <a:blip r:embed="rId3"/>
          <a:srcRect l="16213" t="42741" r="38346" b="39211"/>
          <a:stretch/>
        </p:blipFill>
        <p:spPr>
          <a:xfrm>
            <a:off x="295835" y="4881283"/>
            <a:ext cx="10502153" cy="17077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391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44A6F-7C86-4C94-A27A-D897F317B5E4}"/>
              </a:ext>
            </a:extLst>
          </p:cNvPr>
          <p:cNvPicPr>
            <a:picLocks noChangeAspect="1"/>
          </p:cNvPicPr>
          <p:nvPr/>
        </p:nvPicPr>
        <p:blipFill rotWithShape="1">
          <a:blip r:embed="rId2"/>
          <a:srcRect l="24706" t="41760" r="38235" b="20378"/>
          <a:stretch/>
        </p:blipFill>
        <p:spPr>
          <a:xfrm>
            <a:off x="322729" y="327212"/>
            <a:ext cx="8202706" cy="505609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8206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2D10-C853-42A7-A9F5-D7FC6902A903}"/>
              </a:ext>
            </a:extLst>
          </p:cNvPr>
          <p:cNvSpPr>
            <a:spLocks noGrp="1"/>
          </p:cNvSpPr>
          <p:nvPr>
            <p:ph type="title"/>
          </p:nvPr>
        </p:nvSpPr>
        <p:spPr/>
        <p:txBody>
          <a:bodyPr/>
          <a:lstStyle/>
          <a:p>
            <a:r>
              <a:rPr lang="en-IN" b="1" dirty="0"/>
              <a:t>Using VADER</a:t>
            </a:r>
            <a:br>
              <a:rPr lang="en-IN" b="1" dirty="0"/>
            </a:br>
            <a:endParaRPr lang="en-IN" dirty="0"/>
          </a:p>
        </p:txBody>
      </p:sp>
      <p:pic>
        <p:nvPicPr>
          <p:cNvPr id="5" name="Picture 4">
            <a:extLst>
              <a:ext uri="{FF2B5EF4-FFF2-40B4-BE49-F238E27FC236}">
                <a16:creationId xmlns:a16="http://schemas.microsoft.com/office/drawing/2014/main" id="{F0DEC0A6-08E3-4F3A-B41D-5D83FC12FA08}"/>
              </a:ext>
            </a:extLst>
          </p:cNvPr>
          <p:cNvPicPr>
            <a:picLocks noChangeAspect="1"/>
          </p:cNvPicPr>
          <p:nvPr/>
        </p:nvPicPr>
        <p:blipFill rotWithShape="1">
          <a:blip r:embed="rId2"/>
          <a:srcRect l="25037" t="20966" r="19816" b="40780"/>
          <a:stretch/>
        </p:blipFill>
        <p:spPr>
          <a:xfrm>
            <a:off x="3307976" y="2460811"/>
            <a:ext cx="8638342" cy="40879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810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1A620C-570A-49FA-A8B0-89AE3440E2D8}"/>
              </a:ext>
            </a:extLst>
          </p:cNvPr>
          <p:cNvPicPr>
            <a:picLocks noChangeAspect="1"/>
          </p:cNvPicPr>
          <p:nvPr/>
        </p:nvPicPr>
        <p:blipFill rotWithShape="1">
          <a:blip r:embed="rId2"/>
          <a:srcRect l="25368" t="22928" r="36912" b="57259"/>
          <a:stretch/>
        </p:blipFill>
        <p:spPr>
          <a:xfrm>
            <a:off x="3321424" y="2675965"/>
            <a:ext cx="8646459" cy="3106270"/>
          </a:xfrm>
          <a:prstGeom prst="rect">
            <a:avLst/>
          </a:prstGeom>
          <a:ln w="88900" cap="sq" cmpd="thickThin">
            <a:solidFill>
              <a:srgbClr val="000000"/>
            </a:solidFill>
            <a:prstDash val="solid"/>
            <a:miter lim="800000"/>
          </a:ln>
          <a:effectLst>
            <a:innerShdw blurRad="76200">
              <a:srgbClr val="000000"/>
            </a:innerShdw>
          </a:effectLst>
        </p:spPr>
      </p:pic>
      <p:sp>
        <p:nvSpPr>
          <p:cNvPr id="5" name="Title 4">
            <a:extLst>
              <a:ext uri="{FF2B5EF4-FFF2-40B4-BE49-F238E27FC236}">
                <a16:creationId xmlns:a16="http://schemas.microsoft.com/office/drawing/2014/main" id="{AC2694D1-724B-4AD2-BCC2-5A005FC81666}"/>
              </a:ext>
            </a:extLst>
          </p:cNvPr>
          <p:cNvSpPr>
            <a:spLocks noGrp="1"/>
          </p:cNvSpPr>
          <p:nvPr>
            <p:ph type="title"/>
          </p:nvPr>
        </p:nvSpPr>
        <p:spPr>
          <a:xfrm>
            <a:off x="2933700" y="568345"/>
            <a:ext cx="8770571" cy="1045302"/>
          </a:xfrm>
        </p:spPr>
        <p:txBody>
          <a:bodyPr/>
          <a:lstStyle/>
          <a:p>
            <a:r>
              <a:rPr lang="en-IN" dirty="0"/>
              <a:t>For  2 text </a:t>
            </a:r>
          </a:p>
        </p:txBody>
      </p:sp>
    </p:spTree>
    <p:extLst>
      <p:ext uri="{BB962C8B-B14F-4D97-AF65-F5344CB8AC3E}">
        <p14:creationId xmlns:p14="http://schemas.microsoft.com/office/powerpoint/2010/main" val="365706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1BF03B-12B0-449B-8487-4BC02CE9A4B8}"/>
              </a:ext>
            </a:extLst>
          </p:cNvPr>
          <p:cNvPicPr>
            <a:picLocks noChangeAspect="1"/>
          </p:cNvPicPr>
          <p:nvPr/>
        </p:nvPicPr>
        <p:blipFill rotWithShape="1">
          <a:blip r:embed="rId2"/>
          <a:srcRect l="16434" t="26067" r="44412" b="21947"/>
          <a:stretch/>
        </p:blipFill>
        <p:spPr>
          <a:xfrm>
            <a:off x="282387" y="282387"/>
            <a:ext cx="5419165" cy="586291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5EFA2618-1808-480C-BE87-D2B1239E9C9C}"/>
              </a:ext>
            </a:extLst>
          </p:cNvPr>
          <p:cNvPicPr>
            <a:picLocks noChangeAspect="1"/>
          </p:cNvPicPr>
          <p:nvPr/>
        </p:nvPicPr>
        <p:blipFill rotWithShape="1">
          <a:blip r:embed="rId3"/>
          <a:srcRect l="16544" t="30971" r="45074" b="16258"/>
          <a:stretch/>
        </p:blipFill>
        <p:spPr>
          <a:xfrm>
            <a:off x="6096000" y="282387"/>
            <a:ext cx="5585011" cy="60915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7877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E2D2-29D9-47B4-A16D-2AC3B1C9D69D}"/>
              </a:ext>
            </a:extLst>
          </p:cNvPr>
          <p:cNvSpPr>
            <a:spLocks noGrp="1"/>
          </p:cNvSpPr>
          <p:nvPr>
            <p:ph type="title"/>
          </p:nvPr>
        </p:nvSpPr>
        <p:spPr/>
        <p:txBody>
          <a:bodyPr/>
          <a:lstStyle/>
          <a:p>
            <a:r>
              <a:rPr lang="en-IN" b="1" dirty="0"/>
              <a:t>Business Objective</a:t>
            </a:r>
            <a:br>
              <a:rPr lang="en-IN" dirty="0"/>
            </a:br>
            <a:endParaRPr lang="en-IN" dirty="0"/>
          </a:p>
        </p:txBody>
      </p:sp>
      <p:sp>
        <p:nvSpPr>
          <p:cNvPr id="3" name="Content Placeholder 2">
            <a:extLst>
              <a:ext uri="{FF2B5EF4-FFF2-40B4-BE49-F238E27FC236}">
                <a16:creationId xmlns:a16="http://schemas.microsoft.com/office/drawing/2014/main" id="{0DB00F55-7213-49C3-B984-D6FBCB7A1630}"/>
              </a:ext>
            </a:extLst>
          </p:cNvPr>
          <p:cNvSpPr>
            <a:spLocks noGrp="1"/>
          </p:cNvSpPr>
          <p:nvPr>
            <p:ph idx="1"/>
          </p:nvPr>
        </p:nvSpPr>
        <p:spPr/>
        <p:txBody>
          <a:bodyPr/>
          <a:lstStyle/>
          <a:p>
            <a:pPr marL="0" indent="0">
              <a:buNone/>
            </a:pPr>
            <a:r>
              <a:rPr lang="en-US" b="1" dirty="0"/>
              <a:t>This is a sample dataset which consists of 20,000reviews and ratings for different hotels and our goal is to examine how travelers are communicating their positive and negative experiences in online platforms for staying in a specific hotel and major objective is what are the attributes that travelers are considering while selecting a hotel. With this manager can understand which elements of their hotel influence more in forming a positive review or improves hotel brand image.</a:t>
            </a:r>
            <a:endParaRPr lang="en-US" dirty="0"/>
          </a:p>
          <a:p>
            <a:pPr marL="0" indent="0">
              <a:buNone/>
            </a:pPr>
            <a:r>
              <a:rPr lang="en-US" b="1" dirty="0"/>
              <a:t> </a:t>
            </a:r>
            <a:endParaRPr lang="en-US" dirty="0"/>
          </a:p>
          <a:p>
            <a:pPr marL="0" indent="0">
              <a:buNone/>
            </a:pPr>
            <a:r>
              <a:rPr lang="en-US" dirty="0"/>
              <a:t> </a:t>
            </a:r>
          </a:p>
          <a:p>
            <a:endParaRPr lang="en-IN" dirty="0"/>
          </a:p>
        </p:txBody>
      </p:sp>
    </p:spTree>
    <p:extLst>
      <p:ext uri="{BB962C8B-B14F-4D97-AF65-F5344CB8AC3E}">
        <p14:creationId xmlns:p14="http://schemas.microsoft.com/office/powerpoint/2010/main" val="3960492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11FD77-D033-431E-97D3-E088661E5FEF}"/>
              </a:ext>
            </a:extLst>
          </p:cNvPr>
          <p:cNvPicPr>
            <a:picLocks noChangeAspect="1"/>
          </p:cNvPicPr>
          <p:nvPr/>
        </p:nvPicPr>
        <p:blipFill rotWithShape="1">
          <a:blip r:embed="rId2"/>
          <a:srcRect l="24485" t="23714" r="46618" b="6448"/>
          <a:stretch/>
        </p:blipFill>
        <p:spPr>
          <a:xfrm>
            <a:off x="1411940" y="289111"/>
            <a:ext cx="6938683" cy="627977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50169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6118-6544-4ECF-91CA-2B65844855B3}"/>
              </a:ext>
            </a:extLst>
          </p:cNvPr>
          <p:cNvSpPr>
            <a:spLocks noGrp="1"/>
          </p:cNvSpPr>
          <p:nvPr>
            <p:ph type="title"/>
          </p:nvPr>
        </p:nvSpPr>
        <p:spPr>
          <a:xfrm>
            <a:off x="2449606" y="97697"/>
            <a:ext cx="8770571" cy="991514"/>
          </a:xfrm>
        </p:spPr>
        <p:txBody>
          <a:bodyPr>
            <a:normAutofit fontScale="90000"/>
          </a:bodyPr>
          <a:lstStyle/>
          <a:p>
            <a:r>
              <a:rPr lang="en-IN" b="1" dirty="0"/>
              <a:t>Using VADER Method for words</a:t>
            </a:r>
            <a:endParaRPr lang="en-IN" dirty="0"/>
          </a:p>
        </p:txBody>
      </p:sp>
      <p:pic>
        <p:nvPicPr>
          <p:cNvPr id="4" name="Picture 3">
            <a:extLst>
              <a:ext uri="{FF2B5EF4-FFF2-40B4-BE49-F238E27FC236}">
                <a16:creationId xmlns:a16="http://schemas.microsoft.com/office/drawing/2014/main" id="{974AA915-C6CD-4433-8080-7FD928B10780}"/>
              </a:ext>
            </a:extLst>
          </p:cNvPr>
          <p:cNvPicPr>
            <a:picLocks noChangeAspect="1"/>
          </p:cNvPicPr>
          <p:nvPr/>
        </p:nvPicPr>
        <p:blipFill rotWithShape="1">
          <a:blip r:embed="rId2"/>
          <a:srcRect l="24816" t="22732" r="43309" b="30775"/>
          <a:stretch/>
        </p:blipFill>
        <p:spPr>
          <a:xfrm>
            <a:off x="1519518" y="1559860"/>
            <a:ext cx="6347011" cy="4935070"/>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5DE44F2F-0990-43D3-84B5-B40A5915B802}"/>
              </a:ext>
            </a:extLst>
          </p:cNvPr>
          <p:cNvPicPr>
            <a:picLocks noChangeAspect="1"/>
          </p:cNvPicPr>
          <p:nvPr/>
        </p:nvPicPr>
        <p:blipFill rotWithShape="1">
          <a:blip r:embed="rId3"/>
          <a:srcRect l="22611" t="22732" r="51029" b="16846"/>
          <a:stretch/>
        </p:blipFill>
        <p:spPr>
          <a:xfrm>
            <a:off x="8095129" y="1465730"/>
            <a:ext cx="3966883" cy="50292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5870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5397-81D0-45C1-994E-CDEBAFD7DBCA}"/>
              </a:ext>
            </a:extLst>
          </p:cNvPr>
          <p:cNvSpPr>
            <a:spLocks noGrp="1"/>
          </p:cNvSpPr>
          <p:nvPr>
            <p:ph type="title"/>
          </p:nvPr>
        </p:nvSpPr>
        <p:spPr>
          <a:xfrm>
            <a:off x="470647" y="0"/>
            <a:ext cx="11506200" cy="1179773"/>
          </a:xfrm>
        </p:spPr>
        <p:txBody>
          <a:bodyPr>
            <a:noAutofit/>
          </a:bodyPr>
          <a:lstStyle/>
          <a:p>
            <a:r>
              <a:rPr lang="en-US" sz="3600" b="1" dirty="0"/>
              <a:t>Using Bag of Words Vectorization-Based Models</a:t>
            </a:r>
            <a:br>
              <a:rPr lang="en-US" sz="3600" b="1" dirty="0"/>
            </a:br>
            <a:endParaRPr lang="en-IN" sz="3600" dirty="0"/>
          </a:p>
        </p:txBody>
      </p:sp>
      <p:pic>
        <p:nvPicPr>
          <p:cNvPr id="6" name="Picture 5">
            <a:extLst>
              <a:ext uri="{FF2B5EF4-FFF2-40B4-BE49-F238E27FC236}">
                <a16:creationId xmlns:a16="http://schemas.microsoft.com/office/drawing/2014/main" id="{6F5A842F-A69D-4506-896D-27C301B7C9B6}"/>
              </a:ext>
            </a:extLst>
          </p:cNvPr>
          <p:cNvPicPr>
            <a:picLocks noChangeAspect="1"/>
          </p:cNvPicPr>
          <p:nvPr/>
        </p:nvPicPr>
        <p:blipFill rotWithShape="1">
          <a:blip r:embed="rId2"/>
          <a:srcRect l="24816" t="41172" r="20037" b="13708"/>
          <a:stretch/>
        </p:blipFill>
        <p:spPr>
          <a:xfrm>
            <a:off x="2245659" y="1270747"/>
            <a:ext cx="9802905" cy="526452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20877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10ECC-9A21-4C21-B4A1-67B1EC8BCDE8}"/>
              </a:ext>
            </a:extLst>
          </p:cNvPr>
          <p:cNvSpPr>
            <a:spLocks noGrp="1"/>
          </p:cNvSpPr>
          <p:nvPr>
            <p:ph type="title"/>
          </p:nvPr>
        </p:nvSpPr>
        <p:spPr/>
        <p:txBody>
          <a:bodyPr/>
          <a:lstStyle/>
          <a:p>
            <a:r>
              <a:rPr lang="en-IN" dirty="0"/>
              <a:t>Model Building</a:t>
            </a:r>
            <a:br>
              <a:rPr lang="en-IN" dirty="0"/>
            </a:br>
            <a:endParaRPr lang="en-IN" dirty="0"/>
          </a:p>
        </p:txBody>
      </p:sp>
      <p:pic>
        <p:nvPicPr>
          <p:cNvPr id="4" name="Picture 3">
            <a:extLst>
              <a:ext uri="{FF2B5EF4-FFF2-40B4-BE49-F238E27FC236}">
                <a16:creationId xmlns:a16="http://schemas.microsoft.com/office/drawing/2014/main" id="{2A8F8CE9-10CB-4D24-8AA3-18051258AAD0}"/>
              </a:ext>
            </a:extLst>
          </p:cNvPr>
          <p:cNvPicPr>
            <a:picLocks noChangeAspect="1"/>
          </p:cNvPicPr>
          <p:nvPr/>
        </p:nvPicPr>
        <p:blipFill rotWithShape="1">
          <a:blip r:embed="rId2"/>
          <a:srcRect l="16433" t="22073" r="26766" b="14889"/>
          <a:stretch/>
        </p:blipFill>
        <p:spPr>
          <a:xfrm>
            <a:off x="161365" y="2245659"/>
            <a:ext cx="5934635" cy="4262718"/>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8EA59A91-9374-4C23-B8D7-EBE6FE9DC745}"/>
              </a:ext>
            </a:extLst>
          </p:cNvPr>
          <p:cNvPicPr>
            <a:picLocks noChangeAspect="1"/>
          </p:cNvPicPr>
          <p:nvPr/>
        </p:nvPicPr>
        <p:blipFill rotWithShape="1">
          <a:blip r:embed="rId3"/>
          <a:srcRect l="16323" t="25871" r="41875" b="21751"/>
          <a:stretch/>
        </p:blipFill>
        <p:spPr>
          <a:xfrm>
            <a:off x="6454588" y="2420471"/>
            <a:ext cx="5249683" cy="40879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0445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B0DE2-22C8-435D-8543-781BC2970217}"/>
              </a:ext>
            </a:extLst>
          </p:cNvPr>
          <p:cNvPicPr>
            <a:picLocks noChangeAspect="1"/>
          </p:cNvPicPr>
          <p:nvPr/>
        </p:nvPicPr>
        <p:blipFill rotWithShape="1">
          <a:blip r:embed="rId2"/>
          <a:srcRect l="16544" t="24694" r="31066" b="10372"/>
          <a:stretch/>
        </p:blipFill>
        <p:spPr>
          <a:xfrm>
            <a:off x="268941" y="228601"/>
            <a:ext cx="6387353" cy="3913094"/>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2C2BCF74-8C38-499D-8ECA-B3C1EEFB4573}"/>
              </a:ext>
            </a:extLst>
          </p:cNvPr>
          <p:cNvPicPr>
            <a:picLocks noChangeAspect="1"/>
          </p:cNvPicPr>
          <p:nvPr/>
        </p:nvPicPr>
        <p:blipFill rotWithShape="1">
          <a:blip r:embed="rId3"/>
          <a:srcRect l="16434" t="25674" r="47611" b="14100"/>
          <a:stretch/>
        </p:blipFill>
        <p:spPr>
          <a:xfrm>
            <a:off x="7180729" y="591671"/>
            <a:ext cx="4383741" cy="4128247"/>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E23E0262-B694-4400-AF12-9220E241F8CA}"/>
              </a:ext>
            </a:extLst>
          </p:cNvPr>
          <p:cNvPicPr>
            <a:picLocks noChangeAspect="1"/>
          </p:cNvPicPr>
          <p:nvPr/>
        </p:nvPicPr>
        <p:blipFill rotWithShape="1">
          <a:blip r:embed="rId4"/>
          <a:srcRect l="16434" t="32737" r="43199" b="35875"/>
          <a:stretch/>
        </p:blipFill>
        <p:spPr>
          <a:xfrm>
            <a:off x="726141" y="4356848"/>
            <a:ext cx="4921623" cy="23801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7296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5B2E4-2DEC-4513-AE79-25B4F6CA38DA}"/>
              </a:ext>
            </a:extLst>
          </p:cNvPr>
          <p:cNvPicPr>
            <a:picLocks noChangeAspect="1"/>
          </p:cNvPicPr>
          <p:nvPr/>
        </p:nvPicPr>
        <p:blipFill rotWithShape="1">
          <a:blip r:embed="rId2"/>
          <a:srcRect l="16545" t="22340" r="48822" b="16651"/>
          <a:stretch/>
        </p:blipFill>
        <p:spPr>
          <a:xfrm>
            <a:off x="672353" y="510989"/>
            <a:ext cx="4222376" cy="418203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FC1681A-A275-47E3-B1D7-D8D915076DE7}"/>
              </a:ext>
            </a:extLst>
          </p:cNvPr>
          <p:cNvPicPr>
            <a:picLocks noChangeAspect="1"/>
          </p:cNvPicPr>
          <p:nvPr/>
        </p:nvPicPr>
        <p:blipFill rotWithShape="1">
          <a:blip r:embed="rId3"/>
          <a:srcRect l="16434" t="30358" r="50000" b="47254"/>
          <a:stretch/>
        </p:blipFill>
        <p:spPr>
          <a:xfrm>
            <a:off x="672354" y="4706470"/>
            <a:ext cx="4222376" cy="1534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8806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57FD-FEB5-4BEE-AB1A-FC69EC78AE97}"/>
              </a:ext>
            </a:extLst>
          </p:cNvPr>
          <p:cNvSpPr>
            <a:spLocks noGrp="1"/>
          </p:cNvSpPr>
          <p:nvPr>
            <p:ph type="title"/>
          </p:nvPr>
        </p:nvSpPr>
        <p:spPr>
          <a:xfrm>
            <a:off x="632012" y="568345"/>
            <a:ext cx="11072259" cy="1560716"/>
          </a:xfrm>
        </p:spPr>
        <p:txBody>
          <a:bodyPr>
            <a:normAutofit/>
          </a:bodyPr>
          <a:lstStyle/>
          <a:p>
            <a:r>
              <a:rPr lang="en-US" b="1" dirty="0"/>
              <a:t>plotting the accuracy and f1 score</a:t>
            </a:r>
            <a:br>
              <a:rPr lang="en-US" b="1" dirty="0"/>
            </a:br>
            <a:endParaRPr lang="en-IN" dirty="0"/>
          </a:p>
        </p:txBody>
      </p:sp>
      <p:pic>
        <p:nvPicPr>
          <p:cNvPr id="4" name="Picture 3">
            <a:extLst>
              <a:ext uri="{FF2B5EF4-FFF2-40B4-BE49-F238E27FC236}">
                <a16:creationId xmlns:a16="http://schemas.microsoft.com/office/drawing/2014/main" id="{7906F68E-42BB-4B22-AD8C-C038379DE2F8}"/>
              </a:ext>
            </a:extLst>
          </p:cNvPr>
          <p:cNvPicPr>
            <a:picLocks noChangeAspect="1"/>
          </p:cNvPicPr>
          <p:nvPr/>
        </p:nvPicPr>
        <p:blipFill rotWithShape="1">
          <a:blip r:embed="rId2"/>
          <a:srcRect l="23272" t="22732" r="19926" b="19397"/>
          <a:stretch/>
        </p:blipFill>
        <p:spPr>
          <a:xfrm>
            <a:off x="487729" y="1600200"/>
            <a:ext cx="11216541" cy="508298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36816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4687-C94C-4BDE-BF5F-FAFFBE0EE17A}"/>
              </a:ext>
            </a:extLst>
          </p:cNvPr>
          <p:cNvSpPr>
            <a:spLocks noGrp="1"/>
          </p:cNvSpPr>
          <p:nvPr>
            <p:ph type="title"/>
          </p:nvPr>
        </p:nvSpPr>
        <p:spPr>
          <a:xfrm>
            <a:off x="3355041" y="344227"/>
            <a:ext cx="8770571" cy="1560716"/>
          </a:xfrm>
        </p:spPr>
        <p:txBody>
          <a:bodyPr/>
          <a:lstStyle/>
          <a:p>
            <a:r>
              <a:rPr lang="en-IN" b="1" dirty="0">
                <a:solidFill>
                  <a:schemeClr val="tx1"/>
                </a:solidFill>
              </a:rPr>
              <a:t>Deployment</a:t>
            </a:r>
          </a:p>
        </p:txBody>
      </p:sp>
      <p:pic>
        <p:nvPicPr>
          <p:cNvPr id="10" name="Picture 9">
            <a:extLst>
              <a:ext uri="{FF2B5EF4-FFF2-40B4-BE49-F238E27FC236}">
                <a16:creationId xmlns:a16="http://schemas.microsoft.com/office/drawing/2014/main" id="{C306BBD0-25F4-4B48-AC65-FA46A506F54C}"/>
              </a:ext>
            </a:extLst>
          </p:cNvPr>
          <p:cNvPicPr>
            <a:picLocks noChangeAspect="1"/>
          </p:cNvPicPr>
          <p:nvPr/>
        </p:nvPicPr>
        <p:blipFill>
          <a:blip r:embed="rId2"/>
          <a:stretch>
            <a:fillRect/>
          </a:stretch>
        </p:blipFill>
        <p:spPr>
          <a:xfrm>
            <a:off x="454862" y="1539104"/>
            <a:ext cx="5354268" cy="4988916"/>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9F231080-A260-4F8D-9AB3-E232217F9B9F}"/>
              </a:ext>
            </a:extLst>
          </p:cNvPr>
          <p:cNvPicPr>
            <a:picLocks noChangeAspect="1"/>
          </p:cNvPicPr>
          <p:nvPr/>
        </p:nvPicPr>
        <p:blipFill>
          <a:blip r:embed="rId3"/>
          <a:stretch>
            <a:fillRect/>
          </a:stretch>
        </p:blipFill>
        <p:spPr>
          <a:xfrm>
            <a:off x="6266329" y="1524857"/>
            <a:ext cx="5470808" cy="4988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84807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79E3-4CF8-3A8F-B0F4-031D7F2A6A45}"/>
              </a:ext>
            </a:extLst>
          </p:cNvPr>
          <p:cNvSpPr>
            <a:spLocks noGrp="1"/>
          </p:cNvSpPr>
          <p:nvPr>
            <p:ph type="title"/>
          </p:nvPr>
        </p:nvSpPr>
        <p:spPr>
          <a:xfrm>
            <a:off x="1710714" y="228710"/>
            <a:ext cx="8770571" cy="868570"/>
          </a:xfrm>
        </p:spPr>
        <p:txBody>
          <a:bodyPr>
            <a:normAutofit fontScale="90000"/>
          </a:bodyPr>
          <a:lstStyle/>
          <a:p>
            <a:r>
              <a:rPr lang="en-US" sz="4000" b="1" dirty="0"/>
              <a:t>Problem</a:t>
            </a:r>
            <a:r>
              <a:rPr lang="en-US" dirty="0"/>
              <a:t> </a:t>
            </a:r>
            <a:r>
              <a:rPr lang="en-US" sz="4000" b="1" dirty="0"/>
              <a:t>faced</a:t>
            </a:r>
            <a:r>
              <a:rPr lang="en-US" dirty="0"/>
              <a:t> </a:t>
            </a:r>
            <a:r>
              <a:rPr lang="en-US" sz="4000" b="1" dirty="0"/>
              <a:t>during</a:t>
            </a:r>
            <a:r>
              <a:rPr lang="en-US" dirty="0"/>
              <a:t> </a:t>
            </a:r>
            <a:r>
              <a:rPr lang="en-US" sz="4000" b="1" dirty="0"/>
              <a:t>the</a:t>
            </a:r>
            <a:r>
              <a:rPr lang="en-US" dirty="0"/>
              <a:t> </a:t>
            </a:r>
            <a:r>
              <a:rPr lang="en-US" sz="4000" b="1" dirty="0"/>
              <a:t>project</a:t>
            </a:r>
            <a:endParaRPr lang="en-IN" sz="4000" b="1" dirty="0"/>
          </a:p>
        </p:txBody>
      </p:sp>
      <p:sp>
        <p:nvSpPr>
          <p:cNvPr id="3" name="Content Placeholder 2">
            <a:extLst>
              <a:ext uri="{FF2B5EF4-FFF2-40B4-BE49-F238E27FC236}">
                <a16:creationId xmlns:a16="http://schemas.microsoft.com/office/drawing/2014/main" id="{9838275B-8122-CDA5-A5E0-010B76798122}"/>
              </a:ext>
            </a:extLst>
          </p:cNvPr>
          <p:cNvSpPr>
            <a:spLocks noGrp="1"/>
          </p:cNvSpPr>
          <p:nvPr>
            <p:ph idx="1"/>
          </p:nvPr>
        </p:nvSpPr>
        <p:spPr>
          <a:xfrm>
            <a:off x="1536543" y="1672046"/>
            <a:ext cx="8770571" cy="4371703"/>
          </a:xfrm>
        </p:spPr>
        <p:txBody>
          <a:bodyPr>
            <a:noAutofit/>
          </a:bodyPr>
          <a:lstStyle/>
          <a:p>
            <a:r>
              <a:rPr lang="en-US" dirty="0"/>
              <a:t>DUE TO THE VAST AMOUNT OF THE DATA AND THE REVIEWS IT GETS DIFFICULT TO UNDERSTAND THE DATA .</a:t>
            </a:r>
          </a:p>
          <a:p>
            <a:r>
              <a:rPr lang="en-US" dirty="0"/>
              <a:t>ALL THE REVIEWS ARE UNIQUE.</a:t>
            </a:r>
          </a:p>
          <a:p>
            <a:r>
              <a:rPr lang="en-US" dirty="0"/>
              <a:t>CHOOSING THE APPROPRIATE MACHINE LEARNING MODEL  WHICH WOULD BE MORE FEASIBLE FOR THE TASK IS CRITICAL .</a:t>
            </a:r>
          </a:p>
          <a:p>
            <a:r>
              <a:rPr lang="en-US" dirty="0"/>
              <a:t>MODELS HAVE DIFFERENT STRENGTHS AND WEAKNESSES, AND SELECTING THE WRONG ONE CAN LEADS TO A WRONG DECISSION.</a:t>
            </a:r>
          </a:p>
          <a:p>
            <a:r>
              <a:rPr lang="en-US" dirty="0"/>
              <a:t>RESULT IN SUBOPTIMAL PERFORMANCE.</a:t>
            </a:r>
          </a:p>
          <a:p>
            <a:r>
              <a:rPr lang="en-IN" dirty="0"/>
              <a:t>UNDERSTANDING</a:t>
            </a:r>
            <a:r>
              <a:rPr lang="en-IN" sz="2400" dirty="0"/>
              <a:t> </a:t>
            </a:r>
            <a:r>
              <a:rPr lang="en-IN" dirty="0"/>
              <a:t>THE</a:t>
            </a:r>
            <a:r>
              <a:rPr lang="en-IN" sz="2400" dirty="0"/>
              <a:t> </a:t>
            </a:r>
            <a:r>
              <a:rPr lang="en-IN" dirty="0"/>
              <a:t>KEYWORDS</a:t>
            </a:r>
            <a:r>
              <a:rPr lang="en-IN" sz="2400" dirty="0"/>
              <a:t>.</a:t>
            </a:r>
          </a:p>
        </p:txBody>
      </p:sp>
    </p:spTree>
    <p:extLst>
      <p:ext uri="{BB962C8B-B14F-4D97-AF65-F5344CB8AC3E}">
        <p14:creationId xmlns:p14="http://schemas.microsoft.com/office/powerpoint/2010/main" val="254470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001BD-4E60-048E-B6B6-0A7B6D5DA316}"/>
              </a:ext>
            </a:extLst>
          </p:cNvPr>
          <p:cNvSpPr>
            <a:spLocks noGrp="1"/>
          </p:cNvSpPr>
          <p:nvPr>
            <p:ph idx="1"/>
          </p:nvPr>
        </p:nvSpPr>
        <p:spPr>
          <a:xfrm>
            <a:off x="687432" y="661852"/>
            <a:ext cx="10817135" cy="5843452"/>
          </a:xfrm>
        </p:spPr>
        <p:txBody>
          <a:bodyPr>
            <a:normAutofit/>
          </a:bodyPr>
          <a:lstStyle/>
          <a:p>
            <a:r>
              <a:rPr lang="en-US" sz="2000" dirty="0"/>
              <a:t>OVERFITTING OCCURS WHEN THE MODEL PERFORMS WELL ON THE TRAINING DATA BUT POORLY</a:t>
            </a:r>
          </a:p>
          <a:p>
            <a:pPr marL="0" indent="0">
              <a:buNone/>
            </a:pPr>
            <a:r>
              <a:rPr lang="en-US" sz="2000" dirty="0"/>
              <a:t>      ON UNSEEN DATA. THIS CAN HAPPEN IF THE MODEL IS TOO COMPLEX OR IF THE TRAINING DATA IS</a:t>
            </a:r>
          </a:p>
          <a:p>
            <a:pPr marL="0" indent="0">
              <a:buNone/>
            </a:pPr>
            <a:r>
              <a:rPr lang="en-US" sz="2000" dirty="0"/>
              <a:t>      NOT REPRESENTATIVE OF THE TEST DATA.</a:t>
            </a:r>
          </a:p>
          <a:p>
            <a:endParaRPr lang="en-US" sz="2000" dirty="0"/>
          </a:p>
          <a:p>
            <a:r>
              <a:rPr lang="en-US" sz="2000" dirty="0"/>
              <a:t>DEPLOYING A MACHINE LEARNING MODEL TO A PRODUCTION ENVIRONMENT CAN BE COMPLEX.</a:t>
            </a:r>
          </a:p>
          <a:p>
            <a:r>
              <a:rPr lang="en-US" sz="2000" dirty="0"/>
              <a:t>INTEGRATION WITH EXISTING SYSTEMS, SCALABILITY, AND MAINTAINING THE MODEL’S</a:t>
            </a:r>
          </a:p>
          <a:p>
            <a:pPr marL="0" indent="0">
              <a:buNone/>
            </a:pPr>
            <a:r>
              <a:rPr lang="en-US" dirty="0"/>
              <a:t>      </a:t>
            </a:r>
            <a:r>
              <a:rPr lang="en-US" sz="2000" dirty="0"/>
              <a:t>PERFORMANCE IN REAL-TIME ARE SOME OF THE CHALLENGES FACED DURING DEPLOYMENT.</a:t>
            </a:r>
          </a:p>
          <a:p>
            <a:endParaRPr lang="en-US" sz="2000" dirty="0"/>
          </a:p>
          <a:p>
            <a:r>
              <a:rPr lang="en-US" sz="2000" dirty="0"/>
              <a:t>IN SOME CASES, THE DEPLOYMENT ENVIRONMENT MAY HAVE HARDWARE LIMITATIONS, SUCH AS</a:t>
            </a:r>
          </a:p>
          <a:p>
            <a:pPr marL="0" indent="0">
              <a:buNone/>
            </a:pPr>
            <a:r>
              <a:rPr lang="en-US" sz="2000" dirty="0"/>
              <a:t>     LIMITED PROCESSING POWER OR MEMORY, WHICH CAN IMPACT THE CHOICE OF MODEL AND ITS</a:t>
            </a:r>
          </a:p>
          <a:p>
            <a:pPr marL="0" indent="0">
              <a:buNone/>
            </a:pPr>
            <a:r>
              <a:rPr lang="en-US" dirty="0"/>
              <a:t>     </a:t>
            </a:r>
            <a:r>
              <a:rPr lang="en-US" sz="2000" dirty="0"/>
              <a:t>CONFIGURATION.</a:t>
            </a:r>
            <a:endParaRPr lang="en-IN" dirty="0"/>
          </a:p>
        </p:txBody>
      </p:sp>
    </p:spTree>
    <p:extLst>
      <p:ext uri="{BB962C8B-B14F-4D97-AF65-F5344CB8AC3E}">
        <p14:creationId xmlns:p14="http://schemas.microsoft.com/office/powerpoint/2010/main" val="228645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C288-B003-41CF-9175-8AF11A0C1DC3}"/>
              </a:ext>
            </a:extLst>
          </p:cNvPr>
          <p:cNvSpPr>
            <a:spLocks noGrp="1"/>
          </p:cNvSpPr>
          <p:nvPr>
            <p:ph type="title"/>
          </p:nvPr>
        </p:nvSpPr>
        <p:spPr>
          <a:xfrm>
            <a:off x="943536" y="151486"/>
            <a:ext cx="8770571" cy="1018408"/>
          </a:xfrm>
        </p:spPr>
        <p:txBody>
          <a:bodyPr>
            <a:normAutofit/>
          </a:bodyPr>
          <a:lstStyle/>
          <a:p>
            <a:r>
              <a:rPr lang="en-IN" sz="3600" b="1" dirty="0"/>
              <a:t>Imported  libraries</a:t>
            </a:r>
          </a:p>
        </p:txBody>
      </p:sp>
      <p:pic>
        <p:nvPicPr>
          <p:cNvPr id="5" name="Content Placeholder 4">
            <a:extLst>
              <a:ext uri="{FF2B5EF4-FFF2-40B4-BE49-F238E27FC236}">
                <a16:creationId xmlns:a16="http://schemas.microsoft.com/office/drawing/2014/main" id="{108A812F-FA41-46F5-B1BC-9ACD34C8CB3A}"/>
              </a:ext>
            </a:extLst>
          </p:cNvPr>
          <p:cNvPicPr>
            <a:picLocks noGrp="1" noChangeAspect="1"/>
          </p:cNvPicPr>
          <p:nvPr>
            <p:ph idx="1"/>
          </p:nvPr>
        </p:nvPicPr>
        <p:blipFill rotWithShape="1">
          <a:blip r:embed="rId2"/>
          <a:srcRect l="16375" t="27242" r="48305" b="50137"/>
          <a:stretch/>
        </p:blipFill>
        <p:spPr>
          <a:xfrm>
            <a:off x="2397362" y="2514599"/>
            <a:ext cx="4235824" cy="2823881"/>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B0B5996F-89E9-40D2-82AD-81D9A8BF0E5A}"/>
              </a:ext>
            </a:extLst>
          </p:cNvPr>
          <p:cNvPicPr>
            <a:picLocks noChangeAspect="1"/>
          </p:cNvPicPr>
          <p:nvPr/>
        </p:nvPicPr>
        <p:blipFill rotWithShape="1">
          <a:blip r:embed="rId3"/>
          <a:srcRect l="15985" t="23320" r="23048" b="11942"/>
          <a:stretch/>
        </p:blipFill>
        <p:spPr>
          <a:xfrm>
            <a:off x="6831106" y="727924"/>
            <a:ext cx="5065057" cy="597858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45246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39F1-3C67-631D-E4DE-31A6797BF66C}"/>
              </a:ext>
            </a:extLst>
          </p:cNvPr>
          <p:cNvSpPr>
            <a:spLocks noGrp="1"/>
          </p:cNvSpPr>
          <p:nvPr>
            <p:ph type="title"/>
          </p:nvPr>
        </p:nvSpPr>
        <p:spPr>
          <a:xfrm>
            <a:off x="2006806" y="3250585"/>
            <a:ext cx="8770571" cy="1560716"/>
          </a:xfrm>
        </p:spPr>
        <p:txBody>
          <a:bodyPr>
            <a:normAutofit/>
          </a:bodyPr>
          <a:lstStyle/>
          <a:p>
            <a:pPr algn="ctr"/>
            <a:r>
              <a:rPr lang="en-US" sz="5400" dirty="0"/>
              <a:t>…THANK YOU…</a:t>
            </a:r>
            <a:endParaRPr lang="en-IN" sz="5400" dirty="0"/>
          </a:p>
        </p:txBody>
      </p:sp>
    </p:spTree>
    <p:extLst>
      <p:ext uri="{BB962C8B-B14F-4D97-AF65-F5344CB8AC3E}">
        <p14:creationId xmlns:p14="http://schemas.microsoft.com/office/powerpoint/2010/main" val="428231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A0EB-B03B-4ABD-A31C-F89D917FFEAE}"/>
              </a:ext>
            </a:extLst>
          </p:cNvPr>
          <p:cNvSpPr>
            <a:spLocks noGrp="1"/>
          </p:cNvSpPr>
          <p:nvPr>
            <p:ph type="title"/>
          </p:nvPr>
        </p:nvSpPr>
        <p:spPr/>
        <p:txBody>
          <a:bodyPr/>
          <a:lstStyle/>
          <a:p>
            <a:r>
              <a:rPr lang="en-IN" b="1" dirty="0"/>
              <a:t>Dataset</a:t>
            </a:r>
          </a:p>
        </p:txBody>
      </p:sp>
      <p:pic>
        <p:nvPicPr>
          <p:cNvPr id="5" name="Content Placeholder 4">
            <a:extLst>
              <a:ext uri="{FF2B5EF4-FFF2-40B4-BE49-F238E27FC236}">
                <a16:creationId xmlns:a16="http://schemas.microsoft.com/office/drawing/2014/main" id="{6C00DB82-0359-460D-8F16-71CF3C9D0DA8}"/>
              </a:ext>
            </a:extLst>
          </p:cNvPr>
          <p:cNvPicPr>
            <a:picLocks noGrp="1" noChangeAspect="1"/>
          </p:cNvPicPr>
          <p:nvPr>
            <p:ph idx="1"/>
          </p:nvPr>
        </p:nvPicPr>
        <p:blipFill rotWithShape="1">
          <a:blip r:embed="rId3"/>
          <a:srcRect l="16602" t="27131" r="9685" b="15049"/>
          <a:stretch/>
        </p:blipFill>
        <p:spPr>
          <a:xfrm>
            <a:off x="2447365" y="2366682"/>
            <a:ext cx="9574306" cy="4334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8001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7C14-F26F-4487-8BDB-4EEAB3E7A895}"/>
              </a:ext>
            </a:extLst>
          </p:cNvPr>
          <p:cNvSpPr>
            <a:spLocks noGrp="1"/>
          </p:cNvSpPr>
          <p:nvPr>
            <p:ph type="title"/>
          </p:nvPr>
        </p:nvSpPr>
        <p:spPr>
          <a:xfrm>
            <a:off x="922518" y="0"/>
            <a:ext cx="11099153" cy="1560716"/>
          </a:xfrm>
        </p:spPr>
        <p:txBody>
          <a:bodyPr/>
          <a:lstStyle/>
          <a:p>
            <a:r>
              <a:rPr lang="en-IN" b="1" dirty="0"/>
              <a:t>EDA(Exploratory Data Analysis)</a:t>
            </a:r>
          </a:p>
        </p:txBody>
      </p:sp>
      <p:pic>
        <p:nvPicPr>
          <p:cNvPr id="5" name="Content Placeholder 4">
            <a:extLst>
              <a:ext uri="{FF2B5EF4-FFF2-40B4-BE49-F238E27FC236}">
                <a16:creationId xmlns:a16="http://schemas.microsoft.com/office/drawing/2014/main" id="{ED6794B3-38BF-41B6-ACD8-7758BD3B1530}"/>
              </a:ext>
            </a:extLst>
          </p:cNvPr>
          <p:cNvPicPr>
            <a:picLocks noGrp="1" noChangeAspect="1"/>
          </p:cNvPicPr>
          <p:nvPr>
            <p:ph idx="1"/>
          </p:nvPr>
        </p:nvPicPr>
        <p:blipFill rotWithShape="1">
          <a:blip r:embed="rId2"/>
          <a:srcRect l="16809" t="22342" r="50061" b="20941"/>
          <a:stretch/>
        </p:blipFill>
        <p:spPr>
          <a:xfrm>
            <a:off x="170329" y="1022405"/>
            <a:ext cx="4495800" cy="4491317"/>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DF75E1AC-4643-436F-8B60-D26A81781DAC}"/>
              </a:ext>
            </a:extLst>
          </p:cNvPr>
          <p:cNvPicPr>
            <a:picLocks noChangeAspect="1"/>
          </p:cNvPicPr>
          <p:nvPr/>
        </p:nvPicPr>
        <p:blipFill rotWithShape="1">
          <a:blip r:embed="rId3"/>
          <a:srcRect l="16764" t="25085" r="57096" b="16454"/>
          <a:stretch/>
        </p:blipFill>
        <p:spPr>
          <a:xfrm>
            <a:off x="4881283" y="1022405"/>
            <a:ext cx="3980330" cy="531115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E9C42E05-F5B6-4801-B007-C874CE6E9ECF}"/>
              </a:ext>
            </a:extLst>
          </p:cNvPr>
          <p:cNvPicPr>
            <a:picLocks noChangeAspect="1"/>
          </p:cNvPicPr>
          <p:nvPr/>
        </p:nvPicPr>
        <p:blipFill rotWithShape="1">
          <a:blip r:embed="rId4"/>
          <a:srcRect l="16765" t="21751" r="67352" b="12923"/>
          <a:stretch/>
        </p:blipFill>
        <p:spPr>
          <a:xfrm>
            <a:off x="9076767" y="1190064"/>
            <a:ext cx="2823880" cy="49014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8272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C6176-0E8C-4CCC-86B8-018A6C6C1BEA}"/>
              </a:ext>
            </a:extLst>
          </p:cNvPr>
          <p:cNvPicPr>
            <a:picLocks noChangeAspect="1"/>
          </p:cNvPicPr>
          <p:nvPr/>
        </p:nvPicPr>
        <p:blipFill rotWithShape="1">
          <a:blip r:embed="rId2"/>
          <a:srcRect l="23272" t="27440" r="58419" b="22144"/>
          <a:stretch/>
        </p:blipFill>
        <p:spPr>
          <a:xfrm>
            <a:off x="2931458" y="174812"/>
            <a:ext cx="2931459" cy="356347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4922DD73-8690-477C-9025-8389DFF312B2}"/>
              </a:ext>
            </a:extLst>
          </p:cNvPr>
          <p:cNvPicPr>
            <a:picLocks noChangeAspect="1"/>
          </p:cNvPicPr>
          <p:nvPr/>
        </p:nvPicPr>
        <p:blipFill rotWithShape="1">
          <a:blip r:embed="rId3"/>
          <a:srcRect l="27353" t="19201" r="40551" b="52158"/>
          <a:stretch/>
        </p:blipFill>
        <p:spPr>
          <a:xfrm>
            <a:off x="6329085" y="363072"/>
            <a:ext cx="5163669" cy="3254188"/>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43B2B5E8-D582-4043-BA48-DE13F547AD62}"/>
              </a:ext>
            </a:extLst>
          </p:cNvPr>
          <p:cNvPicPr>
            <a:picLocks noChangeAspect="1"/>
          </p:cNvPicPr>
          <p:nvPr/>
        </p:nvPicPr>
        <p:blipFill rotWithShape="1">
          <a:blip r:embed="rId4"/>
          <a:srcRect l="16323" t="23319" r="43640" b="36857"/>
          <a:stretch/>
        </p:blipFill>
        <p:spPr>
          <a:xfrm>
            <a:off x="490817" y="3953435"/>
            <a:ext cx="4881282" cy="2729753"/>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70270AFF-7CD4-43F4-8C3C-9ED75A0D1D4A}"/>
              </a:ext>
            </a:extLst>
          </p:cNvPr>
          <p:cNvPicPr>
            <a:picLocks noChangeAspect="1"/>
          </p:cNvPicPr>
          <p:nvPr/>
        </p:nvPicPr>
        <p:blipFill rotWithShape="1">
          <a:blip r:embed="rId5"/>
          <a:srcRect l="16654" t="27244" r="43088" b="45488"/>
          <a:stretch/>
        </p:blipFill>
        <p:spPr>
          <a:xfrm>
            <a:off x="5862917" y="4229099"/>
            <a:ext cx="5082989" cy="217842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433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59A5-8CD8-4D20-BA0E-8572226B11C9}"/>
              </a:ext>
            </a:extLst>
          </p:cNvPr>
          <p:cNvSpPr>
            <a:spLocks noGrp="1"/>
          </p:cNvSpPr>
          <p:nvPr>
            <p:ph type="title"/>
          </p:nvPr>
        </p:nvSpPr>
        <p:spPr>
          <a:xfrm>
            <a:off x="2140323" y="147918"/>
            <a:ext cx="8770571" cy="1842247"/>
          </a:xfrm>
        </p:spPr>
        <p:txBody>
          <a:bodyPr>
            <a:normAutofit/>
          </a:bodyPr>
          <a:lstStyle/>
          <a:p>
            <a:r>
              <a:rPr lang="en-IN" b="1" dirty="0"/>
              <a:t>Visualizations</a:t>
            </a:r>
            <a:br>
              <a:rPr lang="en-IN" b="1" dirty="0"/>
            </a:br>
            <a:r>
              <a:rPr lang="en-IN" b="1" dirty="0"/>
              <a:t>                   </a:t>
            </a:r>
            <a:r>
              <a:rPr lang="en-IN" dirty="0"/>
              <a:t>Hotel Rating</a:t>
            </a:r>
          </a:p>
        </p:txBody>
      </p:sp>
      <p:pic>
        <p:nvPicPr>
          <p:cNvPr id="5" name="Content Placeholder 4">
            <a:extLst>
              <a:ext uri="{FF2B5EF4-FFF2-40B4-BE49-F238E27FC236}">
                <a16:creationId xmlns:a16="http://schemas.microsoft.com/office/drawing/2014/main" id="{AEC2C5F5-D7CF-435C-8EB8-9F21F677663D}"/>
              </a:ext>
            </a:extLst>
          </p:cNvPr>
          <p:cNvPicPr>
            <a:picLocks noGrp="1" noChangeAspect="1"/>
          </p:cNvPicPr>
          <p:nvPr>
            <p:ph idx="1"/>
          </p:nvPr>
        </p:nvPicPr>
        <p:blipFill rotWithShape="1">
          <a:blip r:embed="rId2"/>
          <a:srcRect l="22817" t="19765" r="17964" b="13943"/>
          <a:stretch/>
        </p:blipFill>
        <p:spPr>
          <a:xfrm>
            <a:off x="2140323" y="2220579"/>
            <a:ext cx="8227359" cy="447605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78140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77055-FD2A-4024-85EF-291C6724CF58}"/>
              </a:ext>
            </a:extLst>
          </p:cNvPr>
          <p:cNvPicPr>
            <a:picLocks noChangeAspect="1"/>
          </p:cNvPicPr>
          <p:nvPr/>
        </p:nvPicPr>
        <p:blipFill rotWithShape="1">
          <a:blip r:embed="rId2"/>
          <a:srcRect l="23603" t="20770" r="27096" b="14100"/>
          <a:stretch/>
        </p:blipFill>
        <p:spPr>
          <a:xfrm>
            <a:off x="5136778" y="272509"/>
            <a:ext cx="6790763" cy="3845859"/>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0C4040C5-D50B-46E9-BB76-99AB0D7B7FD1}"/>
              </a:ext>
            </a:extLst>
          </p:cNvPr>
          <p:cNvPicPr>
            <a:picLocks noChangeAspect="1"/>
          </p:cNvPicPr>
          <p:nvPr/>
        </p:nvPicPr>
        <p:blipFill rotWithShape="1">
          <a:blip r:embed="rId3"/>
          <a:srcRect l="16765" t="63144" r="33383" b="19004"/>
          <a:stretch/>
        </p:blipFill>
        <p:spPr>
          <a:xfrm>
            <a:off x="201705" y="4326386"/>
            <a:ext cx="6790763" cy="225910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544821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9290C9-6505-4B77-B628-A44276CB9D85}">
  <ds:schemaRefs>
    <ds:schemaRef ds:uri="http://purl.org/dc/elements/1.1/"/>
    <ds:schemaRef ds:uri="http://purl.org/dc/terms/"/>
    <ds:schemaRef ds:uri="http://purl.org/dc/dcmitype/"/>
    <ds:schemaRef ds:uri="16c05727-aa75-4e4a-9b5f-8a80a1165891"/>
    <ds:schemaRef ds:uri="71af3243-3dd4-4a8d-8c0d-dd76da1f02a5"/>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7B8899B-5794-42FB-9137-8220A7376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28C3E1-D10B-4426-B05E-8E1CAFF03C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408</Words>
  <Application>Microsoft Office PowerPoint</Application>
  <PresentationFormat>Widescreen</PresentationFormat>
  <Paragraphs>48</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Calibri</vt:lpstr>
      <vt:lpstr>Century Schoolbook</vt:lpstr>
      <vt:lpstr>Corbel</vt:lpstr>
      <vt:lpstr>Feathered</vt:lpstr>
      <vt:lpstr>Hotel Rating</vt:lpstr>
      <vt:lpstr>Group Members</vt:lpstr>
      <vt:lpstr>Business Objective </vt:lpstr>
      <vt:lpstr>Imported  libraries</vt:lpstr>
      <vt:lpstr>Dataset</vt:lpstr>
      <vt:lpstr>EDA(Exploratory Data Analysis)</vt:lpstr>
      <vt:lpstr>PowerPoint Presentation</vt:lpstr>
      <vt:lpstr>Visualizations                    Hotel 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Words by Rating</vt:lpstr>
      <vt:lpstr>Sentiment Analysis </vt:lpstr>
      <vt:lpstr>Using Text Blob </vt:lpstr>
      <vt:lpstr>PowerPoint Presentation</vt:lpstr>
      <vt:lpstr>PowerPoint Presentation</vt:lpstr>
      <vt:lpstr>Using VADER </vt:lpstr>
      <vt:lpstr>For  2 text </vt:lpstr>
      <vt:lpstr>PowerPoint Presentation</vt:lpstr>
      <vt:lpstr>PowerPoint Presentation</vt:lpstr>
      <vt:lpstr>Using VADER Method for words</vt:lpstr>
      <vt:lpstr>Using Bag of Words Vectorization-Based Models </vt:lpstr>
      <vt:lpstr>Model Building </vt:lpstr>
      <vt:lpstr>PowerPoint Presentation</vt:lpstr>
      <vt:lpstr>PowerPoint Presentation</vt:lpstr>
      <vt:lpstr>plotting the accuracy and f1 score </vt:lpstr>
      <vt:lpstr>Deployment</vt:lpstr>
      <vt:lpstr>Problem faced during the project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2023-12-13T14:48:13Z</dcterms:created>
  <dcterms:modified xsi:type="dcterms:W3CDTF">2024-01-08T16:15:20Z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